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98" r:id="rId4"/>
    <p:sldId id="302" r:id="rId5"/>
    <p:sldId id="261" r:id="rId6"/>
    <p:sldId id="264" r:id="rId7"/>
    <p:sldId id="283" r:id="rId8"/>
    <p:sldId id="310" r:id="rId9"/>
    <p:sldId id="289" r:id="rId10"/>
    <p:sldId id="284" r:id="rId11"/>
    <p:sldId id="273" r:id="rId12"/>
    <p:sldId id="272" r:id="rId13"/>
    <p:sldId id="288" r:id="rId14"/>
    <p:sldId id="291" r:id="rId15"/>
    <p:sldId id="307" r:id="rId16"/>
    <p:sldId id="299" r:id="rId17"/>
    <p:sldId id="300" r:id="rId18"/>
    <p:sldId id="308" r:id="rId19"/>
    <p:sldId id="306" r:id="rId20"/>
    <p:sldId id="309" r:id="rId21"/>
    <p:sldId id="295" r:id="rId22"/>
    <p:sldId id="293" r:id="rId23"/>
    <p:sldId id="305" r:id="rId24"/>
    <p:sldId id="303" r:id="rId25"/>
    <p:sldId id="276" r:id="rId26"/>
    <p:sldId id="296" r:id="rId27"/>
    <p:sldId id="278" r:id="rId28"/>
    <p:sldId id="297" r:id="rId29"/>
    <p:sldId id="277" r:id="rId30"/>
    <p:sldId id="301" r:id="rId31"/>
    <p:sldId id="280" r:id="rId32"/>
    <p:sldId id="281" r:id="rId33"/>
    <p:sldId id="274" r:id="rId34"/>
    <p:sldId id="3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6338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93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A3DEB-11C1-894A-80B1-B1F983A89414}" type="datetimeFigureOut">
              <a:rPr lang="de-DE" smtClean="0"/>
              <a:pPr/>
              <a:t>20.05.2016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BE5D1-59D3-984E-BF10-117707C5C6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Dont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500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a </a:t>
            </a:r>
            <a:r>
              <a:rPr lang="de-CH" dirty="0" err="1" smtClean="0"/>
              <a:t>small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Give</a:t>
            </a:r>
            <a:r>
              <a:rPr lang="de-CH" dirty="0" smtClean="0"/>
              <a:t> </a:t>
            </a:r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capitalization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1120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609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637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111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857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75014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81665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174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Evaluate</a:t>
            </a:r>
            <a:r>
              <a:rPr lang="de-CH" dirty="0" smtClean="0"/>
              <a:t> multiple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scenarios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asf</a:t>
            </a:r>
            <a:r>
              <a:rPr lang="de-CH" baseline="0" dirty="0" smtClean="0"/>
              <a:t>, </a:t>
            </a:r>
          </a:p>
          <a:p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example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oriention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location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building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sensitivity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50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Top to </a:t>
            </a:r>
            <a:r>
              <a:rPr lang="de-CH" dirty="0" err="1" smtClean="0"/>
              <a:t>bottom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baseline="0" dirty="0" smtClean="0"/>
          </a:p>
          <a:p>
            <a:r>
              <a:rPr lang="de-CH" baseline="0" dirty="0" smtClean="0"/>
              <a:t>Clusters of </a:t>
            </a:r>
            <a:r>
              <a:rPr lang="de-CH" baseline="0" dirty="0" err="1" smtClean="0"/>
              <a:t>independently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panels</a:t>
            </a:r>
            <a:endParaRPr lang="de-CH" baseline="0" dirty="0" smtClean="0"/>
          </a:p>
          <a:p>
            <a:r>
              <a:rPr lang="de-CH" baseline="0" dirty="0" err="1" smtClean="0"/>
              <a:t>Detailed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description</a:t>
            </a:r>
            <a:r>
              <a:rPr lang="de-CH" baseline="0" dirty="0" smtClean="0"/>
              <a:t> of </a:t>
            </a:r>
            <a:r>
              <a:rPr lang="de-CH" baseline="0" dirty="0" err="1" smtClean="0"/>
              <a:t>output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20.05.2016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d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5" Type="http://schemas.openxmlformats.org/officeDocument/2006/relationships/image" Target="../media/image33.pdf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4" Type="http://schemas.openxmlformats.org/officeDocument/2006/relationships/image" Target="../media/image36.png"/><Relationship Id="rId5" Type="http://schemas.openxmlformats.org/officeDocument/2006/relationships/image" Target="../media/image33.pdf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d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4" Type="http://schemas.openxmlformats.org/officeDocument/2006/relationships/image" Target="../media/image40.png"/><Relationship Id="rId5" Type="http://schemas.openxmlformats.org/officeDocument/2006/relationships/image" Target="../media/image41.pdf"/><Relationship Id="rId6" Type="http://schemas.openxmlformats.org/officeDocument/2006/relationships/image" Target="../media/image42.png"/><Relationship Id="rId7" Type="http://schemas.openxmlformats.org/officeDocument/2006/relationships/image" Target="../media/image43.pdf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d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df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df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df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df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d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pdf"/><Relationship Id="rId6" Type="http://schemas.openxmlformats.org/officeDocument/2006/relationships/image" Target="../media/image9.png"/><Relationship Id="rId7" Type="http://schemas.openxmlformats.org/officeDocument/2006/relationships/image" Target="../media/image10.pd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187253"/>
            <a:ext cx="3739891" cy="2515733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 smtClean="0"/>
              <a:t>Master Thesis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</a:t>
            </a:r>
            <a:r>
              <a:rPr lang="en-US" sz="3600" dirty="0" smtClean="0"/>
              <a:t> </a:t>
            </a:r>
            <a:r>
              <a:rPr lang="en-US" sz="3600" dirty="0" smtClean="0"/>
              <a:t>Panel Angles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646238"/>
            <a:ext cx="9144000" cy="455612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0801" y="996406"/>
            <a:ext cx="7137400" cy="5505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918"/>
              <a:stretch>
                <a:fillRect/>
              </a:stretch>
            </p:blipFill>
          </mc:Choice>
          <mc:Fallback>
            <p:blipFill>
              <a:blip r:embed="rId4"/>
              <a:srcRect b="63918"/>
              <a:stretch>
                <a:fillRect/>
              </a:stretch>
            </p:blipFill>
          </mc:Fallback>
        </mc:AlternateContent>
        <p:spPr>
          <a:xfrm>
            <a:off x="-321831" y="490537"/>
            <a:ext cx="7873153" cy="21256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7" name="Bild 16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21831" y="490537"/>
            <a:ext cx="7891031" cy="59045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47633" y="2777067"/>
            <a:ext cx="12192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Rahmen 15"/>
          <p:cNvSpPr/>
          <p:nvPr/>
        </p:nvSpPr>
        <p:spPr>
          <a:xfrm>
            <a:off x="4360333" y="4406899"/>
            <a:ext cx="1219200" cy="158115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850"/>
              <a:stretch>
                <a:fillRect/>
              </a:stretch>
            </p:blipFill>
          </mc:Choice>
          <mc:Fallback>
            <p:blipFill>
              <a:blip r:embed="rId4"/>
              <a:srcRect b="63850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21355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Bild 15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 Be 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</a:p>
          <a:p>
            <a:r>
              <a:rPr lang="de-DE" dirty="0" err="1" smtClean="0"/>
              <a:t>regions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0117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3999" y="1104900"/>
            <a:ext cx="8870001" cy="4419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3843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heating</a:t>
            </a:r>
            <a:r>
              <a:rPr lang="de-DE" dirty="0" smtClean="0"/>
              <a:t> COP and </a:t>
            </a:r>
            <a:r>
              <a:rPr lang="de-DE" dirty="0" err="1" smtClean="0"/>
              <a:t>cooling</a:t>
            </a:r>
            <a:r>
              <a:rPr lang="de-DE" dirty="0" smtClean="0"/>
              <a:t> 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9022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sensitivity</a:t>
            </a:r>
            <a:r>
              <a:rPr lang="de-DE" dirty="0" smtClean="0"/>
              <a:t> on </a:t>
            </a:r>
            <a:r>
              <a:rPr lang="de-DE" dirty="0" err="1" smtClean="0"/>
              <a:t>lighting</a:t>
            </a:r>
            <a:r>
              <a:rPr lang="de-DE" dirty="0" smtClean="0"/>
              <a:t> </a:t>
            </a:r>
            <a:r>
              <a:rPr lang="de-DE" dirty="0" err="1" smtClean="0"/>
              <a:t>load</a:t>
            </a:r>
            <a:r>
              <a:rPr lang="de-DE" dirty="0" smtClean="0"/>
              <a:t> and </a:t>
            </a:r>
            <a:r>
              <a:rPr lang="de-DE" dirty="0" err="1" smtClean="0"/>
              <a:t>infiltration</a:t>
            </a:r>
            <a:r>
              <a:rPr lang="de-DE" dirty="0" smtClean="0"/>
              <a:t> rate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130300" y="1155699"/>
            <a:ext cx="358140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724400" y="1155698"/>
            <a:ext cx="37211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>
                <a:alphaModFix/>
              </a:blip>
              <a:stretch>
                <a:fillRect/>
              </a:stretch>
            </p:blipFill>
          </mc:Choice>
          <mc:Fallback>
            <p:blipFill>
              <a:blip r:embed="rId8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onclus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3006" b="74980"/>
              <a:stretch>
                <a:fillRect/>
              </a:stretch>
            </p:blipFill>
          </mc:Choice>
          <mc:Fallback>
            <p:blipFill>
              <a:blip r:embed="rId4"/>
              <a:srcRect l="63006" b="74980"/>
              <a:stretch>
                <a:fillRect/>
              </a:stretch>
            </p:blipFill>
          </mc:Fallback>
        </mc:AlternateContent>
        <p:spPr>
          <a:xfrm>
            <a:off x="5067300" y="2298920"/>
            <a:ext cx="3721100" cy="1077465"/>
          </a:xfrm>
          <a:prstGeom prst="rect">
            <a:avLst/>
          </a:prstGeom>
        </p:spPr>
      </p:pic>
      <p:pic>
        <p:nvPicPr>
          <p:cNvPr id="5" name="Bild 4" descr="Hofer_et_al-2016-Energy_Science_&amp;_Engineering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67300" y="3628846"/>
            <a:ext cx="4076700" cy="1356075"/>
          </a:xfrm>
          <a:prstGeom prst="rect">
            <a:avLst/>
          </a:prstGeom>
        </p:spPr>
      </p:pic>
      <p:pic>
        <p:nvPicPr>
          <p:cNvPr id="6" name="Bild 5" descr="advanced-building-skins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66701" y="3630835"/>
            <a:ext cx="3949699" cy="1327560"/>
          </a:xfrm>
          <a:prstGeom prst="rect">
            <a:avLst/>
          </a:prstGeom>
        </p:spPr>
      </p:pic>
      <p:pic>
        <p:nvPicPr>
          <p:cNvPr id="8" name="Bild 7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889" r="41655" b="74980"/>
              <a:stretch>
                <a:fillRect/>
              </a:stretch>
            </p:blipFill>
          </mc:Choice>
          <mc:Fallback>
            <p:blipFill>
              <a:blip r:embed="rId4"/>
              <a:srcRect l="13889" r="41655" b="74980"/>
              <a:stretch>
                <a:fillRect/>
              </a:stretch>
            </p:blipFill>
          </mc:Fallback>
        </mc:AlternateContent>
        <p:spPr>
          <a:xfrm>
            <a:off x="0" y="2337020"/>
            <a:ext cx="4479255" cy="107928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Parametric Simulation Model for PV Modules as Adaptive Building Shading Systems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Successfully combined detailed PV-Electricity Production with Building Energy Demand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Optimal Angles for single Cluster found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Sensitivity on Building Orientation, Location, System and Control Strategy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8560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and Implementation of RC-Building Energy Simulation Tool 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Bypass Diodes and String Connection in PV Electricity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Energy-Use for Actuation in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Iterative Algorithm to increase Accuracy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Extended Evaluation of individual Actuation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Control System for Prototypes of ASF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Life Cycle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Over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368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Goal of the Thesis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Supply</a:t>
            </a:r>
            <a:endParaRPr lang="de-DE" sz="24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49214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49078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2857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2857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2768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741714"/>
            <a:ext cx="42481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 Simulation</a:t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545240" y="53611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8" name="Bild 7" descr="Radiation_Results_aug11_1200_1300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9" y="2616200"/>
            <a:ext cx="4988525" cy="268652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761</Words>
  <Application>Microsoft Macintosh PowerPoint</Application>
  <PresentationFormat>Bildschirmpräsentation (4:3)</PresentationFormat>
  <Paragraphs>337</Paragraphs>
  <Slides>34</Slides>
  <Notes>34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66</cp:revision>
  <dcterms:created xsi:type="dcterms:W3CDTF">2016-05-20T12:19:09Z</dcterms:created>
  <dcterms:modified xsi:type="dcterms:W3CDTF">2016-05-21T17:40:04Z</dcterms:modified>
</cp:coreProperties>
</file>